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15" r:id="rId2"/>
    <p:sldMasterId id="2147483803" r:id="rId3"/>
  </p:sldMasterIdLst>
  <p:notesMasterIdLst>
    <p:notesMasterId r:id="rId19"/>
  </p:notesMasterIdLst>
  <p:sldIdLst>
    <p:sldId id="5829" r:id="rId4"/>
    <p:sldId id="5835" r:id="rId5"/>
    <p:sldId id="5836" r:id="rId6"/>
    <p:sldId id="5837" r:id="rId7"/>
    <p:sldId id="5838" r:id="rId8"/>
    <p:sldId id="5839" r:id="rId9"/>
    <p:sldId id="5840" r:id="rId10"/>
    <p:sldId id="5841" r:id="rId11"/>
    <p:sldId id="5842" r:id="rId12"/>
    <p:sldId id="5843" r:id="rId13"/>
    <p:sldId id="5830" r:id="rId14"/>
    <p:sldId id="5831" r:id="rId15"/>
    <p:sldId id="5832" r:id="rId16"/>
    <p:sldId id="5833" r:id="rId17"/>
    <p:sldId id="5834" r:id="rId18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AP MDG Training Objectives &amp; Agenda" id="{F713ACD1-E552-467B-8F91-B6566C8CEEFC}">
          <p14:sldIdLst>
            <p14:sldId id="3029"/>
            <p14:sldId id="3398"/>
            <p14:sldId id="4065"/>
            <p14:sldId id="3385"/>
            <p14:sldId id="5821"/>
          </p14:sldIdLst>
        </p14:section>
        <p14:section name="Day 1: Overview of Enterprise Information Management" id="{9E19A553-1249-4EEC-8CCD-DF28CF093217}">
          <p14:sldIdLst>
            <p14:sldId id="4981"/>
            <p14:sldId id="4761"/>
            <p14:sldId id="4762"/>
            <p14:sldId id="4982"/>
            <p14:sldId id="4983"/>
            <p14:sldId id="4984"/>
            <p14:sldId id="4985"/>
            <p14:sldId id="4986"/>
            <p14:sldId id="4987"/>
            <p14:sldId id="4988"/>
            <p14:sldId id="4989"/>
            <p14:sldId id="4990"/>
            <p14:sldId id="4991"/>
            <p14:sldId id="4996"/>
            <p14:sldId id="4997"/>
            <p14:sldId id="4998"/>
            <p14:sldId id="4999"/>
            <p14:sldId id="5000"/>
            <p14:sldId id="5001"/>
            <p14:sldId id="5002"/>
          </p14:sldIdLst>
        </p14:section>
        <p14:section name="Day 2 - Introduction to Master Data Governance" id="{DEE839AB-8535-42DE-B342-5D94AFBCE696}">
          <p14:sldIdLst>
            <p14:sldId id="3334"/>
            <p14:sldId id="5057"/>
            <p14:sldId id="5056"/>
            <p14:sldId id="5058"/>
            <p14:sldId id="5059"/>
            <p14:sldId id="5060"/>
            <p14:sldId id="4351"/>
            <p14:sldId id="5007"/>
            <p14:sldId id="5011"/>
            <p14:sldId id="5012"/>
            <p14:sldId id="4382"/>
            <p14:sldId id="5003"/>
            <p14:sldId id="5004"/>
            <p14:sldId id="5005"/>
            <p14:sldId id="5006"/>
          </p14:sldIdLst>
        </p14:section>
        <p14:section name="Day 3 - Domians &amp; Customizing Synchronization" id="{6E0776B5-A715-499A-89C5-B6670D88464C}">
          <p14:sldIdLst>
            <p14:sldId id="5787"/>
            <p14:sldId id="4368"/>
            <p14:sldId id="5015"/>
            <p14:sldId id="5053"/>
            <p14:sldId id="5054"/>
            <p14:sldId id="5016"/>
            <p14:sldId id="5017"/>
            <p14:sldId id="5018"/>
            <p14:sldId id="5021"/>
            <p14:sldId id="5022"/>
            <p14:sldId id="5023"/>
            <p14:sldId id="5024"/>
            <p14:sldId id="5025"/>
            <p14:sldId id="5026"/>
          </p14:sldIdLst>
        </p14:section>
        <p14:section name="Day 4 - Data Model" id="{1B525743-5AB8-4D95-854B-E1C7293AE499}">
          <p14:sldIdLst>
            <p14:sldId id="5068"/>
            <p14:sldId id="4772"/>
            <p14:sldId id="4773"/>
            <p14:sldId id="4778"/>
            <p14:sldId id="5048"/>
            <p14:sldId id="4777"/>
            <p14:sldId id="4793"/>
            <p14:sldId id="4785"/>
          </p14:sldIdLst>
        </p14:section>
        <p14:section name="Day 5 - Use cases in Data Modelling" id="{748336BF-7170-4E5D-9B14-D6789DBA6E34}">
          <p14:sldIdLst>
            <p14:sldId id="5238"/>
            <p14:sldId id="5046"/>
            <p14:sldId id="5235"/>
            <p14:sldId id="5237"/>
            <p14:sldId id="5250"/>
            <p14:sldId id="5252"/>
            <p14:sldId id="5253"/>
            <p14:sldId id="5254"/>
          </p14:sldIdLst>
        </p14:section>
        <p14:section name="Day 6 - Custom Data Model" id="{6DFAB1C5-072B-45BE-A1A1-59A5614547F4}">
          <p14:sldIdLst>
            <p14:sldId id="5321"/>
            <p14:sldId id="5328"/>
            <p14:sldId id="5329"/>
            <p14:sldId id="5324"/>
            <p14:sldId id="5325"/>
            <p14:sldId id="5326"/>
          </p14:sldIdLst>
        </p14:section>
        <p14:section name="Day 7 - UI Modelling" id="{3B0E22D7-E8F7-42FC-B08A-16D3DD097D84}">
          <p14:sldIdLst>
            <p14:sldId id="5073"/>
            <p14:sldId id="5263"/>
            <p14:sldId id="5264"/>
            <p14:sldId id="4814"/>
            <p14:sldId id="4819"/>
            <p14:sldId id="4806"/>
            <p14:sldId id="4820"/>
            <p14:sldId id="4823"/>
            <p14:sldId id="5074"/>
            <p14:sldId id="5280"/>
            <p14:sldId id="5272"/>
          </p14:sldIdLst>
        </p14:section>
        <p14:section name="Day 8 - UI Modelling" id="{A579C835-1173-4A25-B49D-C221AEDDDF76}">
          <p14:sldIdLst>
            <p14:sldId id="5788"/>
            <p14:sldId id="5273"/>
            <p14:sldId id="5274"/>
            <p14:sldId id="5275"/>
            <p14:sldId id="5276"/>
            <p14:sldId id="5277"/>
            <p14:sldId id="5278"/>
          </p14:sldIdLst>
        </p14:section>
        <p14:section name="Day 9 - Field Properties" id="{F4368470-7821-4F05-8E9F-D4AAF5A616CE}">
          <p14:sldIdLst>
            <p14:sldId id="5789"/>
            <p14:sldId id="5286"/>
            <p14:sldId id="5287"/>
            <p14:sldId id="5288"/>
            <p14:sldId id="5289"/>
            <p14:sldId id="5291"/>
            <p14:sldId id="5315"/>
            <p14:sldId id="5316"/>
            <p14:sldId id="5317"/>
          </p14:sldIdLst>
        </p14:section>
        <p14:section name="Day 10  - Data Quality and Search" id="{4CAE0979-4764-4ACB-BEC6-769D630A9D95}">
          <p14:sldIdLst>
            <p14:sldId id="5791"/>
            <p14:sldId id="4910"/>
            <p14:sldId id="4916"/>
            <p14:sldId id="4920"/>
          </p14:sldIdLst>
        </p14:section>
        <p14:section name="Day 11 - Validations" id="{21350762-D5D2-46D2-9CC2-16624AF88949}">
          <p14:sldIdLst>
            <p14:sldId id="5446"/>
            <p14:sldId id="5447"/>
            <p14:sldId id="5450"/>
            <p14:sldId id="5452"/>
            <p14:sldId id="5454"/>
            <p14:sldId id="5458"/>
            <p14:sldId id="5480"/>
          </p14:sldIdLst>
        </p14:section>
        <p14:section name="Day 12 - Derivations" id="{525F33E5-FF4E-4013-B19B-00529F710671}">
          <p14:sldIdLst>
            <p14:sldId id="5790"/>
            <p14:sldId id="5449"/>
            <p14:sldId id="5485"/>
            <p14:sldId id="5487"/>
            <p14:sldId id="5488"/>
            <p14:sldId id="5489"/>
            <p14:sldId id="5490"/>
            <p14:sldId id="5491"/>
          </p14:sldIdLst>
        </p14:section>
        <p14:section name="Day 13 - Process Model" id="{0BB8284B-2E67-48F3-9C01-3775DCB24C06}">
          <p14:sldIdLst>
            <p14:sldId id="5076"/>
            <p14:sldId id="4831"/>
            <p14:sldId id="5081"/>
            <p14:sldId id="5271"/>
            <p14:sldId id="4833"/>
            <p14:sldId id="5082"/>
            <p14:sldId id="5083"/>
            <p14:sldId id="4838"/>
            <p14:sldId id="4840"/>
            <p14:sldId id="4841"/>
            <p14:sldId id="4843"/>
            <p14:sldId id="4845"/>
            <p14:sldId id="4846"/>
            <p14:sldId id="4847"/>
            <p14:sldId id="4848"/>
            <p14:sldId id="5096"/>
            <p14:sldId id="5097"/>
            <p14:sldId id="4850"/>
            <p14:sldId id="4851"/>
          </p14:sldIdLst>
        </p14:section>
        <p14:section name="Day 14 - Rule based workflows" id="{DE09B53E-E1B4-421F-AED9-1913A8C6AF50}">
          <p14:sldIdLst>
            <p14:sldId id="5078"/>
            <p14:sldId id="4888"/>
            <p14:sldId id="5094"/>
            <p14:sldId id="5088"/>
            <p14:sldId id="4894"/>
            <p14:sldId id="4907"/>
            <p14:sldId id="5511"/>
            <p14:sldId id="5533"/>
            <p14:sldId id="5544"/>
            <p14:sldId id="5550"/>
          </p14:sldIdLst>
        </p14:section>
        <p14:section name="Day 15 - Parallel Workflows" id="{221EB57F-1B61-4B15-B511-034F10690C7C}">
          <p14:sldIdLst>
            <p14:sldId id="5792"/>
            <p14:sldId id="5577"/>
            <p14:sldId id="5578"/>
            <p14:sldId id="5587"/>
          </p14:sldIdLst>
        </p14:section>
        <p14:section name="Day 16 - Extended Notification" id="{185F7C88-EB17-42D5-9A7A-8644A010F489}">
          <p14:sldIdLst>
            <p14:sldId id="5313"/>
            <p14:sldId id="5314"/>
            <p14:sldId id="5414"/>
            <p14:sldId id="5415"/>
            <p14:sldId id="5416"/>
            <p14:sldId id="5429"/>
          </p14:sldIdLst>
        </p14:section>
        <p14:section name="Day 17 - Mass Approvals" id="{54F4A50B-F511-47C8-BBD6-D403C7821B04}">
          <p14:sldIdLst>
            <p14:sldId id="5793"/>
            <p14:sldId id="5623"/>
            <p14:sldId id="5624"/>
            <p14:sldId id="5625"/>
          </p14:sldIdLst>
        </p14:section>
        <p14:section name="Day 18 - Data Replication" id="{85BBC409-8923-42F9-87AB-13E118C8C996}">
          <p14:sldIdLst>
            <p14:sldId id="5107"/>
            <p14:sldId id="5108"/>
            <p14:sldId id="5110"/>
            <p14:sldId id="5111"/>
            <p14:sldId id="5119"/>
            <p14:sldId id="5120"/>
          </p14:sldIdLst>
        </p14:section>
        <p14:section name="Day 19 - Key &amp; Value mapping" id="{117F7EF4-5B5C-4811-B2C1-DAEE5D4DF7DC}">
          <p14:sldIdLst>
            <p14:sldId id="5795"/>
            <p14:sldId id="5115"/>
            <p14:sldId id="5675"/>
            <p14:sldId id="5676"/>
            <p14:sldId id="5681"/>
            <p14:sldId id="5682"/>
            <p14:sldId id="5683"/>
          </p14:sldIdLst>
        </p14:section>
        <p14:section name="Day 20 - Data Import Framwork" id="{E4784C38-2EFF-458A-B980-ABE0D396EC4F}">
          <p14:sldIdLst>
            <p14:sldId id="5159"/>
            <p14:sldId id="5705"/>
            <p14:sldId id="5706"/>
            <p14:sldId id="5714"/>
            <p14:sldId id="5740"/>
            <p14:sldId id="5741"/>
            <p14:sldId id="5744"/>
            <p14:sldId id="5745"/>
            <p14:sldId id="5160"/>
            <p14:sldId id="5161"/>
          </p14:sldIdLst>
        </p14:section>
        <p14:section name="Day 21 - APIs" id="{146BB85B-D8D5-4B01-9A94-F1F7C2EB3118}">
          <p14:sldIdLst>
            <p14:sldId id="5796"/>
            <p14:sldId id="5771"/>
            <p14:sldId id="5772"/>
            <p14:sldId id="5773"/>
            <p14:sldId id="5775"/>
            <p14:sldId id="5776"/>
            <p14:sldId id="5774"/>
            <p14:sldId id="5777"/>
            <p14:sldId id="5778"/>
            <p14:sldId id="5779"/>
            <p14:sldId id="5780"/>
            <p14:sldId id="5781"/>
            <p14:sldId id="5782"/>
            <p14:sldId id="5783"/>
            <p14:sldId id="5696"/>
          </p14:sldIdLst>
        </p14:section>
        <p14:section name="Day 22 - Change Pointers and IDOCs" id="{2420EF43-2F8C-41D0-B510-B9CA3685B29A}">
          <p14:sldIdLst>
            <p14:sldId id="5794"/>
            <p14:sldId id="5671"/>
            <p14:sldId id="5672"/>
            <p14:sldId id="5677"/>
            <p14:sldId id="5680"/>
            <p14:sldId id="5678"/>
            <p14:sldId id="5679"/>
            <p14:sldId id="5674"/>
          </p14:sldIdLst>
        </p14:section>
        <p14:section name="Day 23 - Data Enrichment" id="{A9AD22E9-5646-413E-B7A8-AE8355B64826}">
          <p14:sldIdLst>
            <p14:sldId id="5798"/>
            <p14:sldId id="4944"/>
            <p14:sldId id="4945"/>
            <p14:sldId id="4946"/>
            <p14:sldId id="4947"/>
            <p14:sldId id="4948"/>
            <p14:sldId id="4949"/>
            <p14:sldId id="4950"/>
            <p14:sldId id="4951"/>
            <p14:sldId id="4952"/>
          </p14:sldIdLst>
        </p14:section>
        <p14:section name="Day 24 - Data Enrichment" id="{E076D8E4-FD20-4977-B411-618FA8CC31DE}">
          <p14:sldIdLst>
            <p14:sldId id="5799"/>
            <p14:sldId id="5820"/>
          </p14:sldIdLst>
        </p14:section>
        <p14:section name="Day 25 - Enterprise Services" id="{513C7901-0E10-419C-9E0B-87154FAAFB56}">
          <p14:sldIdLst>
            <p14:sldId id="5784"/>
            <p14:sldId id="5785"/>
            <p14:sldId id="5786"/>
          </p14:sldIdLst>
        </p14:section>
        <p14:section name="Day 26 - MDG Performance, Edition" id="{52125840-5264-41BE-A629-2D61370E9F06}">
          <p14:sldIdLst>
            <p14:sldId id="5801"/>
            <p14:sldId id="5818"/>
            <p14:sldId id="5819"/>
            <p14:sldId id="5084"/>
            <p14:sldId id="4852"/>
            <p14:sldId id="4853"/>
            <p14:sldId id="5822"/>
            <p14:sldId id="5823"/>
            <p14:sldId id="5824"/>
            <p14:sldId id="5826"/>
            <p14:sldId id="5827"/>
          </p14:sldIdLst>
        </p14:section>
        <p14:section name="Day 27 - Consolidation &amp; Mass Processing" id="{4281BF4E-E57C-49BC-B595-0992B34E4BAB}">
          <p14:sldIdLst>
            <p14:sldId id="5803"/>
            <p14:sldId id="5290"/>
            <p14:sldId id="5285"/>
            <p14:sldId id="5808"/>
            <p14:sldId id="5809"/>
            <p14:sldId id="5810"/>
            <p14:sldId id="5293"/>
            <p14:sldId id="5308"/>
          </p14:sldIdLst>
        </p14:section>
        <p14:section name="Day 28 - Consolidation &amp; Mass Processing" id="{0133C6B4-8235-406E-9E17-52D0166C436B}">
          <p14:sldIdLst>
            <p14:sldId id="5811"/>
            <p14:sldId id="5812"/>
            <p14:sldId id="5322"/>
            <p14:sldId id="5323"/>
            <p14:sldId id="5813"/>
            <p14:sldId id="5814"/>
            <p14:sldId id="5815"/>
            <p14:sldId id="5327"/>
            <p14:sldId id="5816"/>
            <p14:sldId id="5817"/>
            <p14:sldId id="5330"/>
          </p14:sldIdLst>
        </p14:section>
        <p14:section name="Day 29 - Home Page, Launch Pad Configuration" id="{958E3519-6AA7-43AC-806B-60A43A0AD82E}">
          <p14:sldIdLst>
            <p14:sldId id="5804"/>
            <p14:sldId id="5807"/>
          </p14:sldIdLst>
        </p14:section>
        <p14:section name="Day 30 - Process Analytics" id="{16FDFE01-CA50-40F1-A0AC-D2D395152CC3}">
          <p14:sldIdLst>
            <p14:sldId id="5805"/>
            <p14:sldId id="580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60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786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1134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3532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5587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85015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188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39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41405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06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6963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972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512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55082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6650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52505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1598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94716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4919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8218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61366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62307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75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4655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73662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05603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602643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6185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93396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585202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30049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158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1440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6" r:id="rId15"/>
    <p:sldLayoutId id="2147483827" r:id="rId16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7.tiff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6"/>
          <p:cNvSpPr/>
          <p:nvPr/>
        </p:nvSpPr>
        <p:spPr>
          <a:xfrm>
            <a:off x="0" y="0"/>
            <a:ext cx="9906001" cy="67056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07</a:t>
            </a:r>
          </a:p>
          <a:p>
            <a:r>
              <a:rPr 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UI </a:t>
            </a:r>
            <a:r>
              <a:rPr lang="en-US" sz="2800" b="1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standard objects, FPM</a:t>
            </a:r>
            <a:endParaRPr lang="id-ID" sz="28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d-ID" sz="28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56441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an adaptation for material type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ROH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Click on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Adaptations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Click on the Add button. Deselect Non-Specific for Material Type and enter ROH. </a:t>
            </a:r>
            <a:endParaRPr sz="195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E705BAC-DB9F-483A-B1CE-C6CB326E3E6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- Customizations, CBA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FA5C17B2-E088-E2D9-8CC7-EA662E424AF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ACC0421-2824-6DF8-1325-620C5C17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71" y="1502661"/>
            <a:ext cx="8867053" cy="388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8266CA-57C1-E7F7-CD5A-8A42B2975BE4}"/>
              </a:ext>
            </a:extLst>
          </p:cNvPr>
          <p:cNvSpPr txBox="1"/>
          <p:nvPr/>
        </p:nvSpPr>
        <p:spPr>
          <a:xfrm>
            <a:off x="356828" y="5462593"/>
            <a:ext cx="9244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Action and mostly CR-Type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are determined by URL, therefore these parameters can be used for adding/hiding UIBBs and adding/hiding fields in UIBBs.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Material Type and Workflow Step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are in standard not in the URL, therefore only adding/hiding fields in UIBB is possible.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0855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76882" y="700790"/>
            <a:ext cx="9982882" cy="5667543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5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Floorplan manager application components</a:t>
            </a:r>
            <a:endParaRPr sz="195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7215F10-39B7-4683-891F-1676FAFD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56" y="1303117"/>
            <a:ext cx="7162800" cy="494385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555CD007-D634-43CC-8AEA-A3B943EF7AF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UI Modelling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3FCE4C52-E38C-B676-33E3-9FD8769E6404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</p:spTree>
    <p:extLst>
      <p:ext uri="{BB962C8B-B14F-4D97-AF65-F5344CB8AC3E}">
        <p14:creationId xmlns="" xmlns:p14="http://schemas.microsoft.com/office/powerpoint/2010/main" val="289291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Types of Floor Plans </a:t>
            </a:r>
            <a:endParaRPr sz="195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B82E8E-0218-46B7-83C3-C5584CEF04E6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UI Modelling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1E79A49-7EA4-D845-163B-BC84711A4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16" t="36325" r="15385" b="30855"/>
          <a:stretch/>
        </p:blipFill>
        <p:spPr>
          <a:xfrm>
            <a:off x="393056" y="1676400"/>
            <a:ext cx="9080500" cy="33528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2DDA34F8-5093-EFDA-E25D-80D74F3A2688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</p:spTree>
    <p:extLst>
      <p:ext uri="{BB962C8B-B14F-4D97-AF65-F5344CB8AC3E}">
        <p14:creationId xmlns="" xmlns:p14="http://schemas.microsoft.com/office/powerpoint/2010/main" val="326469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Material Domain - SPI Framework Integration </a:t>
            </a:r>
            <a:endParaRPr sz="195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CEF2A5-1C3A-4ACE-B8E5-6F771740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56" y="1231934"/>
            <a:ext cx="4114800" cy="52413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D9710CE-B1E3-4427-8956-A649CF744B8C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UI Modelling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BC2B7807-5B7D-35EF-F932-7FFB1F42008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</p:spTree>
    <p:extLst>
      <p:ext uri="{BB962C8B-B14F-4D97-AF65-F5344CB8AC3E}">
        <p14:creationId xmlns="" xmlns:p14="http://schemas.microsoft.com/office/powerpoint/2010/main" val="4678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8598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Partner / Finance Domain - BOL/ GENIL Layer Integration</a:t>
            </a:r>
            <a:endParaRPr sz="195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A40BD72-BF51-4E27-A024-1E9F13DB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56" y="1269994"/>
            <a:ext cx="5105400" cy="5304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1218E85-1545-45CD-B6A4-26E48896FB7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UI Modelling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8890D826-EE99-5B02-39A5-70D83173F581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</p:spTree>
    <p:extLst>
      <p:ext uri="{BB962C8B-B14F-4D97-AF65-F5344CB8AC3E}">
        <p14:creationId xmlns="" xmlns:p14="http://schemas.microsoft.com/office/powerpoint/2010/main" val="360729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Transaction: GENIL_MODEL_BROWSER</a:t>
            </a:r>
            <a:endParaRPr sz="195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1B31322-3917-44E7-B537-445AF7F9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86591"/>
            <a:ext cx="8686800" cy="4953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7F03484-E085-4D10-9206-CE2B1853FBAB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UI Modelling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361682A1-044F-A7C1-5A65-C9F45455A692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</p:spTree>
    <p:extLst>
      <p:ext uri="{BB962C8B-B14F-4D97-AF65-F5344CB8AC3E}">
        <p14:creationId xmlns="" xmlns:p14="http://schemas.microsoft.com/office/powerpoint/2010/main" val="243496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GENIL Root object BUPA for BP Model </a:t>
            </a:r>
            <a:endParaRPr sz="195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FE99BF1-B491-4C62-9929-5150BD5C8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51" y="1600200"/>
            <a:ext cx="8895144" cy="388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E37087-5B0B-450E-BC56-AB5B01688D47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UI Modelling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D6240728-E5CA-A581-6AD5-F6AD21F0C83E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</p:spTree>
    <p:extLst>
      <p:ext uri="{BB962C8B-B14F-4D97-AF65-F5344CB8AC3E}">
        <p14:creationId xmlns="" xmlns:p14="http://schemas.microsoft.com/office/powerpoint/2010/main" val="9698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 err="1">
                <a:latin typeface="Arial"/>
                <a:cs typeface="Arial"/>
              </a:rPr>
              <a:t>GenIL</a:t>
            </a:r>
            <a:r>
              <a:rPr lang="en-US" sz="1950" dirty="0">
                <a:latin typeface="Arial"/>
                <a:cs typeface="Arial"/>
              </a:rPr>
              <a:t> root object MDGF for 0G master data model </a:t>
            </a:r>
            <a:endParaRPr sz="195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E0AAD7D-C875-4509-8DA3-6297380C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9" y="1676400"/>
            <a:ext cx="8929421" cy="37337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C582AD2-D39D-4E9F-BBDC-065638F304BC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UI Modelling</a:t>
            </a:r>
            <a:endParaRPr lang="en-US" alt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3D9A84D2-0489-4BA9-B5FA-4FA5B9D2EA7F}"/>
              </a:ext>
            </a:extLst>
          </p:cNvPr>
          <p:cNvSpPr/>
          <p:nvPr/>
        </p:nvSpPr>
        <p:spPr>
          <a:xfrm>
            <a:off x="145343" y="315817"/>
            <a:ext cx="249223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84995FB2-746E-B93B-DEC7-FB0C7BA62718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</p:spTree>
    <p:extLst>
      <p:ext uri="{BB962C8B-B14F-4D97-AF65-F5344CB8AC3E}">
        <p14:creationId xmlns="" xmlns:p14="http://schemas.microsoft.com/office/powerpoint/2010/main" val="1987217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=""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- UI Modelling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4BC389A-4CD2-441D-A4CA-B6964CF8B116}"/>
              </a:ext>
            </a:extLst>
          </p:cNvPr>
          <p:cNvSpPr txBox="1"/>
          <p:nvPr/>
        </p:nvSpPr>
        <p:spPr>
          <a:xfrm>
            <a:off x="533400" y="666080"/>
            <a:ext cx="89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b="1" dirty="0">
                <a:latin typeface="Arial"/>
                <a:ea typeface="+mj-ea"/>
                <a:cs typeface="Arial"/>
              </a:rPr>
              <a:t>UI Adaptation Options (</a:t>
            </a:r>
            <a:r>
              <a:rPr lang="en-IN" sz="2000" dirty="0"/>
              <a:t>Transaction SPERS_MAINT, R_FMDM_MODEL)</a:t>
            </a:r>
            <a:r>
              <a:rPr lang="en-US" sz="1950" b="1" dirty="0">
                <a:latin typeface="Arial"/>
                <a:ea typeface="+mj-ea"/>
                <a:cs typeface="Arial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94F69E0-33DC-488E-B374-816E42A63E5D}"/>
              </a:ext>
            </a:extLst>
          </p:cNvPr>
          <p:cNvSpPr txBox="1"/>
          <p:nvPr/>
        </p:nvSpPr>
        <p:spPr>
          <a:xfrm>
            <a:off x="762000" y="1100049"/>
            <a:ext cx="8991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Customizing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Client specific (Future upgrade won’t affect changes)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done at runtime / design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Personalizing</a:t>
            </a:r>
            <a:r>
              <a:rPr lang="en-US" sz="2000" dirty="0"/>
              <a:t>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User specific personalization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ONLY during runtime by end user through user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Enhancement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Cross client changes (Future upgrade won’t affect changes)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time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Context Specific Adaptions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Changes based on application data (Future upgrade won’t affect changes)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ONLY at runtime based on conditional logic &amp; field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Copy Application Configuration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Deep Copy, use enhancements (Future upgrade will affect changes)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Changes remains in Customer 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Modification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Leads to configuration changes to standard application. (Not recommended)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Changes will be overwritten on future upgrades </a:t>
            </a:r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9674881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393</Words>
  <Application>Microsoft Office PowerPoint</Application>
  <PresentationFormat>A4 Paper (210x297 mm)</PresentationFormat>
  <Paragraphs>79</Paragraphs>
  <Slides>15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1_Office Theme</vt:lpstr>
      <vt:lpstr>1_Custom Design</vt:lpstr>
      <vt:lpstr>Custom Design</vt:lpstr>
      <vt:lpstr>Slide 1</vt:lpstr>
      <vt:lpstr>Floorplan manager application components</vt:lpstr>
      <vt:lpstr>Types of Floor Plans </vt:lpstr>
      <vt:lpstr>Material Domain - SPI Framework Integration </vt:lpstr>
      <vt:lpstr>Business Partner / Finance Domain - BOL/ GENIL Layer Integration</vt:lpstr>
      <vt:lpstr>Transaction: GENIL_MODEL_BROWSER</vt:lpstr>
      <vt:lpstr>GENIL Root object BUPA for BP Model </vt:lpstr>
      <vt:lpstr>GenIL root object MDGF for 0G master data model </vt:lpstr>
      <vt:lpstr>Slide 9</vt:lpstr>
      <vt:lpstr>Create an adaptation for material type ROH. Click on Adaptations. Click on the Add button. Deselect Non-Specific for Material Type and enter ROH. 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2023-04-19T04:39:21Z</dcterms:modified>
  <cp:category>Training</cp:category>
</cp:coreProperties>
</file>